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67" r:id="rId3"/>
    <p:sldId id="268" r:id="rId4"/>
    <p:sldId id="266" r:id="rId5"/>
    <p:sldId id="264" r:id="rId6"/>
    <p:sldId id="262" r:id="rId7"/>
    <p:sldId id="260" r:id="rId8"/>
    <p:sldId id="263" r:id="rId9"/>
    <p:sldId id="269" r:id="rId10"/>
    <p:sldId id="261" r:id="rId11"/>
    <p:sldId id="259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262"/>
    <a:srgbClr val="4472C4"/>
    <a:srgbClr val="E5E5E5"/>
    <a:srgbClr val="B9D9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484"/>
    <p:restoredTop sz="82931"/>
  </p:normalViewPr>
  <p:slideViewPr>
    <p:cSldViewPr snapToGrid="0" snapToObjects="1">
      <p:cViewPr>
        <p:scale>
          <a:sx n="110" d="100"/>
          <a:sy n="110" d="100"/>
        </p:scale>
        <p:origin x="248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gif>
</file>

<file path=ppt/media/image10.png>
</file>

<file path=ppt/media/image2.jpg>
</file>

<file path=ppt/media/image3.jpg>
</file>

<file path=ppt/media/image4.png>
</file>

<file path=ppt/media/image5.gif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959F7B-849D-2546-B380-BE043E5C7885}" type="datetimeFigureOut">
              <a:rPr lang="en-US" smtClean="0"/>
              <a:t>8/28/20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83AF54-8B7C-CD46-B8D8-5B5351F3F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3179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Logical time: monotonically increasing sequence of tags of the form (a, b), where a is referred to as the time value and to b as the </a:t>
            </a:r>
            <a:r>
              <a:rPr lang="en-US" dirty="0" err="1"/>
              <a:t>microstep</a:t>
            </a:r>
            <a:r>
              <a:rPr lang="en-US" dirty="0"/>
              <a:t> index.</a:t>
            </a:r>
          </a:p>
          <a:p>
            <a:r>
              <a:rPr lang="en-US" dirty="0"/>
              <a:t>Physical time: time value that is obtained from a clock on the execution platform.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3AF54-8B7C-CD46-B8D8-5B5351F3FA7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01179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Logical time: monotonically increasing sequence of tags of the form (a, b), where a is referred to as the time value and to b as the </a:t>
            </a:r>
            <a:r>
              <a:rPr lang="en-US" dirty="0" err="1"/>
              <a:t>microstep</a:t>
            </a:r>
            <a:r>
              <a:rPr lang="en-US" dirty="0"/>
              <a:t> index.</a:t>
            </a:r>
          </a:p>
          <a:p>
            <a:r>
              <a:rPr lang="en-US" dirty="0"/>
              <a:t>Physical time: time value that is obtained from a clock on the execution platform.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3AF54-8B7C-CD46-B8D8-5B5351F3FA7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7237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Logical time: monotonically increasing sequence of tags of the form (a, b), where a is referred to as the time value and to b as the </a:t>
            </a:r>
            <a:r>
              <a:rPr lang="en-US" dirty="0" err="1"/>
              <a:t>microstep</a:t>
            </a:r>
            <a:r>
              <a:rPr lang="en-US" dirty="0"/>
              <a:t> index.</a:t>
            </a:r>
          </a:p>
          <a:p>
            <a:r>
              <a:rPr lang="en-US" dirty="0"/>
              <a:t>Physical time: time value that is obtained from a clock on the execution platform.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3AF54-8B7C-CD46-B8D8-5B5351F3FA7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3501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3AF54-8B7C-CD46-B8D8-5B5351F3FA7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9969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Logical time: monotonically increasing sequence of tags of the form (a, b), where a is referred to as the time value and to b as the </a:t>
            </a:r>
            <a:r>
              <a:rPr lang="en-US" dirty="0" err="1"/>
              <a:t>microstep</a:t>
            </a:r>
            <a:r>
              <a:rPr lang="en-US" dirty="0"/>
              <a:t> index.</a:t>
            </a:r>
          </a:p>
          <a:p>
            <a:r>
              <a:rPr lang="en-US" dirty="0"/>
              <a:t>Physical time: time value that is obtained from a clock on the execution platform.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3AF54-8B7C-CD46-B8D8-5B5351F3FA7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7816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3AF54-8B7C-CD46-B8D8-5B5351F3FA7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1518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3AF54-8B7C-CD46-B8D8-5B5351F3FA7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1439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3AF54-8B7C-CD46-B8D8-5B5351F3FA7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9517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3AF54-8B7C-CD46-B8D8-5B5351F3FA7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9901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Logical time: monotonically increasing sequence of tags of the form (a, b), where a is referred to as the time value and to b as the </a:t>
            </a:r>
            <a:r>
              <a:rPr lang="en-US" dirty="0" err="1"/>
              <a:t>microstep</a:t>
            </a:r>
            <a:r>
              <a:rPr lang="en-US" dirty="0"/>
              <a:t> index.</a:t>
            </a:r>
          </a:p>
          <a:p>
            <a:r>
              <a:rPr lang="en-US" dirty="0"/>
              <a:t>Physical time: time value that is obtained from a clock on the execution platform.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3AF54-8B7C-CD46-B8D8-5B5351F3FA7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8024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EDAE3-F964-C14A-AE01-3532C72781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A532B8-BC92-1C41-9BA5-59585D7E57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0A209F-2F01-B342-BEC2-E074C2CD77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F262E-5819-C843-B13B-1F2CBEFADCEE}" type="datetimeFigureOut">
              <a:rPr lang="en-US" smtClean="0"/>
              <a:t>8/28/20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E96F48-5D66-D54D-B64C-9BAC0F823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07934F-373C-9A44-A929-FE50F89D5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A7BCD-5370-6642-9916-2BBF5E5C6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7857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275F1F-47A2-0243-9FD8-73EAB18F30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138021-24BB-7946-B1A0-0C7D58B0EC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930420-0E90-CC4D-8D4D-B60C23CF84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F262E-5819-C843-B13B-1F2CBEFADCEE}" type="datetimeFigureOut">
              <a:rPr lang="en-US" smtClean="0"/>
              <a:t>8/28/20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2F7142-E5DD-3544-A503-01EFB51C9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BC108F-79CD-3A4B-B773-B22BC330D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A7BCD-5370-6642-9916-2BBF5E5C6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6587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AB21D65-5DA1-5240-BDEC-39259EBEAB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D5CC43-D174-2C44-9636-7710679110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70BA3B-5B1B-5945-B33E-4EA50D37A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F262E-5819-C843-B13B-1F2CBEFADCEE}" type="datetimeFigureOut">
              <a:rPr lang="en-US" smtClean="0"/>
              <a:t>8/28/20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24D528-A283-904B-8926-08B2D0666C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26E1A3-114E-6148-B8D1-CBD2EA442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A7BCD-5370-6642-9916-2BBF5E5C6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328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BCE171-ECDE-ED46-9770-F1BEEDEA5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4052F3-D577-584E-9A04-64C019A787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3AB85-1A37-2343-9681-2F22855323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F262E-5819-C843-B13B-1F2CBEFADCEE}" type="datetimeFigureOut">
              <a:rPr lang="en-US" smtClean="0"/>
              <a:t>8/28/20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E353BF-B1F0-CB4E-85A3-934D568881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9EB833-28BE-2C42-B574-44470DB91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A7BCD-5370-6642-9916-2BBF5E5C6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1589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61F58-BCDD-CF4E-B597-4F572296D7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9D9DAF-D35E-5B4A-8995-EBF4847B2B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6E1550-E482-484A-A9E0-27F219FF49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F262E-5819-C843-B13B-1F2CBEFADCEE}" type="datetimeFigureOut">
              <a:rPr lang="en-US" smtClean="0"/>
              <a:t>8/28/20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243185-8115-7743-BE9C-55E267685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A431E8-8081-8B40-9FF0-1006C907C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A7BCD-5370-6642-9916-2BBF5E5C6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4474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4F8ECE-EADA-A547-8A67-F7A4BFD89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35E4BC-B5CC-0E44-85FC-6F6DC2BF8D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173364-BEA9-694B-9EDE-E620D9BB3D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49DA06-AA02-724C-80C2-232DFEE9EE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F262E-5819-C843-B13B-1F2CBEFADCEE}" type="datetimeFigureOut">
              <a:rPr lang="en-US" smtClean="0"/>
              <a:t>8/28/20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83509-AB90-C94E-8009-5FD162BB2F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CD5FAA-4A3A-1845-BCE4-54BFBB096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A7BCD-5370-6642-9916-2BBF5E5C6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024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1DD55-D05E-FE40-B25D-66252A070D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61AE76-ACB5-2A43-81CA-317E90192E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26C334-5048-5147-8131-B755EE03BE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7144CA-B3DB-A74C-8F5E-3C32A2148C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F58B23-6B5E-7049-9BF2-66D4139F30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BB23E5D-A232-7144-8216-66F0939D66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F262E-5819-C843-B13B-1F2CBEFADCEE}" type="datetimeFigureOut">
              <a:rPr lang="en-US" smtClean="0"/>
              <a:t>8/28/20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A3B669E-8D77-2943-8B86-9FC729040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019E83-A70F-5648-9FF4-D2A39C85F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A7BCD-5370-6642-9916-2BBF5E5C6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0499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99A87-4346-DA4E-ABDB-37E7DBA11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D39B0A-B46F-5C45-A7EF-37CF3EF70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F262E-5819-C843-B13B-1F2CBEFADCEE}" type="datetimeFigureOut">
              <a:rPr lang="en-US" smtClean="0"/>
              <a:t>8/28/20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F85D14-5384-7C40-A3F1-BF2C4723A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DFE80F-DBB1-9443-BE58-CCB28BF758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A7BCD-5370-6642-9916-2BBF5E5C6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5774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62D2248-3827-0A4D-8C49-445EC113A8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F262E-5819-C843-B13B-1F2CBEFADCEE}" type="datetimeFigureOut">
              <a:rPr lang="en-US" smtClean="0"/>
              <a:t>8/28/20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C7CE64-7DBA-7348-9B9E-6E0F3F9166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9570EC-A8CD-A846-BD30-20130ABE88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A7BCD-5370-6642-9916-2BBF5E5C6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6733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4980A8-8F1D-C946-839D-1B0C5F21E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49B715-3AA6-9944-9A77-408CC37031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41D895-AFDB-F245-BA94-1F588542EC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BF9526-8903-064B-889B-DBB8A61CBD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F262E-5819-C843-B13B-1F2CBEFADCEE}" type="datetimeFigureOut">
              <a:rPr lang="en-US" smtClean="0"/>
              <a:t>8/28/20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8CDEF8-E8AF-E845-9A61-58ACE5D43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21F5A5-9487-EC4B-B3DE-50F37DD48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A7BCD-5370-6642-9916-2BBF5E5C6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032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98D3B-6C4D-DF43-8089-4F6B7A277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297E01A-3D28-1F4D-B941-B4565F4FFA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4CCF08-CAD1-8245-9FE4-D32FBA93AF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F048E2-4F36-644D-9079-A6C9BD6F2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F262E-5819-C843-B13B-1F2CBEFADCEE}" type="datetimeFigureOut">
              <a:rPr lang="en-US" smtClean="0"/>
              <a:t>8/28/20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9A0489-7217-B848-9F34-27BF85D89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3BD859-6B78-1248-9130-FB3C310B9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A7BCD-5370-6642-9916-2BBF5E5C6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882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817BA3F-CDAE-6D4D-9562-3132905F9B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85F21A-C5DA-3E4F-A858-FBDF5B6EC7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ADA7CD-9769-8B49-A7BA-5405BD9ABC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2F262E-5819-C843-B13B-1F2CBEFADCEE}" type="datetimeFigureOut">
              <a:rPr lang="en-US" smtClean="0"/>
              <a:t>8/28/20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EF34BF-E2AA-4B4F-800C-7CD3D8ADD4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A12B7F-F1F8-5240-ADC1-959E82B099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0A7BCD-5370-6642-9916-2BBF5E5C6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2154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icyphy/lingua-franca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2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EFFD3-57AC-C041-A473-BC6443487F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35823"/>
            <a:ext cx="9144000" cy="2387600"/>
          </a:xfrm>
        </p:spPr>
        <p:txBody>
          <a:bodyPr/>
          <a:lstStyle/>
          <a:p>
            <a:r>
              <a:rPr lang="en-US" dirty="0">
                <a:solidFill>
                  <a:srgbClr val="B9D9EB"/>
                </a:solidFill>
              </a:rPr>
              <a:t>Verifying Lingua Franca using UCLID5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ABD157-DBA7-6844-B50F-A74B74D503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35543"/>
            <a:ext cx="9144000" cy="1655762"/>
          </a:xfrm>
        </p:spPr>
        <p:txBody>
          <a:bodyPr/>
          <a:lstStyle/>
          <a:p>
            <a:r>
              <a:rPr lang="en-US" dirty="0">
                <a:solidFill>
                  <a:srgbClr val="B9D9EB"/>
                </a:solidFill>
              </a:rPr>
              <a:t>Shaokai Lin</a:t>
            </a:r>
          </a:p>
          <a:p>
            <a:r>
              <a:rPr lang="en-US" dirty="0">
                <a:solidFill>
                  <a:srgbClr val="B9D9EB"/>
                </a:solidFill>
              </a:rPr>
              <a:t>Group Meeting Presentation</a:t>
            </a:r>
          </a:p>
          <a:p>
            <a:r>
              <a:rPr lang="en-US" dirty="0">
                <a:solidFill>
                  <a:srgbClr val="B9D9EB"/>
                </a:solidFill>
              </a:rPr>
              <a:t>8.28.20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90565CC-0C28-2C4C-B8EF-5FA210F87480}"/>
              </a:ext>
            </a:extLst>
          </p:cNvPr>
          <p:cNvSpPr/>
          <p:nvPr/>
        </p:nvSpPr>
        <p:spPr>
          <a:xfrm>
            <a:off x="10333703" y="0"/>
            <a:ext cx="786582" cy="1493949"/>
          </a:xfrm>
          <a:prstGeom prst="rect">
            <a:avLst/>
          </a:prstGeom>
          <a:solidFill>
            <a:srgbClr val="B9D9E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0490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01BFDCE-57A4-EF4E-B74A-3D2071C07F31}"/>
              </a:ext>
            </a:extLst>
          </p:cNvPr>
          <p:cNvSpPr/>
          <p:nvPr/>
        </p:nvSpPr>
        <p:spPr>
          <a:xfrm>
            <a:off x="0" y="0"/>
            <a:ext cx="12192000" cy="1122363"/>
          </a:xfrm>
          <a:prstGeom prst="rect">
            <a:avLst/>
          </a:prstGeom>
          <a:solidFill>
            <a:srgbClr val="00326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BEFFD3-57AC-C041-A473-BC6443487F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0608" y="137072"/>
            <a:ext cx="9607640" cy="848218"/>
          </a:xfrm>
        </p:spPr>
        <p:txBody>
          <a:bodyPr>
            <a:normAutofit/>
          </a:bodyPr>
          <a:lstStyle/>
          <a:p>
            <a:pPr algn="l"/>
            <a:r>
              <a:rPr lang="en-US" sz="4000" dirty="0">
                <a:solidFill>
                  <a:srgbClr val="B9D9EB"/>
                </a:solidFill>
              </a:rPr>
              <a:t>In Progress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90565CC-0C28-2C4C-B8EF-5FA210F87480}"/>
              </a:ext>
            </a:extLst>
          </p:cNvPr>
          <p:cNvSpPr/>
          <p:nvPr/>
        </p:nvSpPr>
        <p:spPr>
          <a:xfrm>
            <a:off x="10333703" y="0"/>
            <a:ext cx="786582" cy="1493949"/>
          </a:xfrm>
          <a:prstGeom prst="rect">
            <a:avLst/>
          </a:prstGeom>
          <a:solidFill>
            <a:srgbClr val="B9D9E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A24E3FE-4FC6-6B41-A994-40226245D9BF}"/>
              </a:ext>
            </a:extLst>
          </p:cNvPr>
          <p:cNvSpPr txBox="1"/>
          <p:nvPr/>
        </p:nvSpPr>
        <p:spPr>
          <a:xfrm>
            <a:off x="464781" y="2569727"/>
            <a:ext cx="417666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Concurrent</a:t>
            </a:r>
            <a:r>
              <a:rPr lang="en-US" sz="2000" dirty="0"/>
              <a:t> semantics</a:t>
            </a:r>
          </a:p>
          <a:p>
            <a:pPr marL="342900" indent="-342900">
              <a:buFontTx/>
              <a:buChar char="-"/>
            </a:pPr>
            <a:r>
              <a:rPr lang="en-US" sz="2000" dirty="0"/>
              <a:t>To account for more execution environments</a:t>
            </a:r>
          </a:p>
          <a:p>
            <a:pPr marL="342900" indent="-342900">
              <a:buFontTx/>
              <a:buChar char="-"/>
            </a:pPr>
            <a:r>
              <a:rPr lang="en-US" sz="2000" dirty="0"/>
              <a:t>To check for subtle unsafe states during concurrent executions</a:t>
            </a:r>
          </a:p>
          <a:p>
            <a:endParaRPr lang="en-US" sz="2000" dirty="0"/>
          </a:p>
          <a:p>
            <a:r>
              <a:rPr lang="en-US" sz="2000" dirty="0"/>
              <a:t>Proof by </a:t>
            </a:r>
            <a:r>
              <a:rPr lang="en-US" sz="2000" b="1" dirty="0"/>
              <a:t>induction</a:t>
            </a:r>
          </a:p>
          <a:p>
            <a:pPr marL="342900" indent="-342900">
              <a:buFontTx/>
              <a:buChar char="-"/>
            </a:pPr>
            <a:r>
              <a:rPr lang="en-US" sz="2000" dirty="0"/>
              <a:t>To obtain unbounded guarantees</a:t>
            </a:r>
          </a:p>
          <a:p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B4C51D-D9B1-4142-8BD8-3A7DABCB8C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0310" y="2110115"/>
            <a:ext cx="6948944" cy="3321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7683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01BFDCE-57A4-EF4E-B74A-3D2071C07F31}"/>
              </a:ext>
            </a:extLst>
          </p:cNvPr>
          <p:cNvSpPr/>
          <p:nvPr/>
        </p:nvSpPr>
        <p:spPr>
          <a:xfrm>
            <a:off x="0" y="0"/>
            <a:ext cx="12192000" cy="1122363"/>
          </a:xfrm>
          <a:prstGeom prst="rect">
            <a:avLst/>
          </a:prstGeom>
          <a:solidFill>
            <a:srgbClr val="00326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BEFFD3-57AC-C041-A473-BC6443487F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0608" y="137072"/>
            <a:ext cx="9607640" cy="848218"/>
          </a:xfrm>
        </p:spPr>
        <p:txBody>
          <a:bodyPr>
            <a:normAutofit/>
          </a:bodyPr>
          <a:lstStyle/>
          <a:p>
            <a:pPr algn="l"/>
            <a:r>
              <a:rPr lang="en-US" sz="4000" dirty="0">
                <a:solidFill>
                  <a:srgbClr val="B9D9EB"/>
                </a:solidFill>
              </a:rPr>
              <a:t>Model of Computations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90565CC-0C28-2C4C-B8EF-5FA210F87480}"/>
              </a:ext>
            </a:extLst>
          </p:cNvPr>
          <p:cNvSpPr/>
          <p:nvPr/>
        </p:nvSpPr>
        <p:spPr>
          <a:xfrm>
            <a:off x="10333703" y="0"/>
            <a:ext cx="786582" cy="1493949"/>
          </a:xfrm>
          <a:prstGeom prst="rect">
            <a:avLst/>
          </a:prstGeom>
          <a:solidFill>
            <a:srgbClr val="B9D9E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7264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01BFDCE-57A4-EF4E-B74A-3D2071C07F31}"/>
              </a:ext>
            </a:extLst>
          </p:cNvPr>
          <p:cNvSpPr/>
          <p:nvPr/>
        </p:nvSpPr>
        <p:spPr>
          <a:xfrm>
            <a:off x="0" y="0"/>
            <a:ext cx="12192000" cy="1122363"/>
          </a:xfrm>
          <a:prstGeom prst="rect">
            <a:avLst/>
          </a:prstGeom>
          <a:solidFill>
            <a:srgbClr val="00326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BEFFD3-57AC-C041-A473-BC6443487F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0608" y="137072"/>
            <a:ext cx="9607640" cy="848218"/>
          </a:xfrm>
        </p:spPr>
        <p:txBody>
          <a:bodyPr>
            <a:normAutofit/>
          </a:bodyPr>
          <a:lstStyle/>
          <a:p>
            <a:pPr algn="l"/>
            <a:r>
              <a:rPr lang="en-US" sz="4000" dirty="0">
                <a:solidFill>
                  <a:srgbClr val="B9D9EB"/>
                </a:solidFill>
              </a:rPr>
              <a:t>Actor Model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90565CC-0C28-2C4C-B8EF-5FA210F87480}"/>
              </a:ext>
            </a:extLst>
          </p:cNvPr>
          <p:cNvSpPr/>
          <p:nvPr/>
        </p:nvSpPr>
        <p:spPr>
          <a:xfrm>
            <a:off x="10333703" y="0"/>
            <a:ext cx="786582" cy="1493949"/>
          </a:xfrm>
          <a:prstGeom prst="rect">
            <a:avLst/>
          </a:prstGeom>
          <a:solidFill>
            <a:srgbClr val="B9D9E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9328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01BFDCE-57A4-EF4E-B74A-3D2071C07F31}"/>
              </a:ext>
            </a:extLst>
          </p:cNvPr>
          <p:cNvSpPr/>
          <p:nvPr/>
        </p:nvSpPr>
        <p:spPr>
          <a:xfrm>
            <a:off x="0" y="0"/>
            <a:ext cx="12192000" cy="1122363"/>
          </a:xfrm>
          <a:prstGeom prst="rect">
            <a:avLst/>
          </a:prstGeom>
          <a:solidFill>
            <a:srgbClr val="00326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BEFFD3-57AC-C041-A473-BC6443487F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0608" y="137072"/>
            <a:ext cx="9607640" cy="848218"/>
          </a:xfrm>
        </p:spPr>
        <p:txBody>
          <a:bodyPr>
            <a:normAutofit/>
          </a:bodyPr>
          <a:lstStyle/>
          <a:p>
            <a:pPr algn="l"/>
            <a:r>
              <a:rPr lang="en-US" sz="4000" dirty="0">
                <a:solidFill>
                  <a:srgbClr val="B9D9EB"/>
                </a:solidFill>
              </a:rPr>
              <a:t>Cyber-Physical Systems (CPS)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90565CC-0C28-2C4C-B8EF-5FA210F87480}"/>
              </a:ext>
            </a:extLst>
          </p:cNvPr>
          <p:cNvSpPr/>
          <p:nvPr/>
        </p:nvSpPr>
        <p:spPr>
          <a:xfrm>
            <a:off x="10333703" y="0"/>
            <a:ext cx="786582" cy="1493949"/>
          </a:xfrm>
          <a:prstGeom prst="rect">
            <a:avLst/>
          </a:prstGeom>
          <a:solidFill>
            <a:srgbClr val="B9D9E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F6267B-9469-7344-8AD4-815B0E2892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0011" y="1122362"/>
            <a:ext cx="6171978" cy="5735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1587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01BFDCE-57A4-EF4E-B74A-3D2071C07F31}"/>
              </a:ext>
            </a:extLst>
          </p:cNvPr>
          <p:cNvSpPr/>
          <p:nvPr/>
        </p:nvSpPr>
        <p:spPr>
          <a:xfrm>
            <a:off x="0" y="0"/>
            <a:ext cx="12192000" cy="1122363"/>
          </a:xfrm>
          <a:prstGeom prst="rect">
            <a:avLst/>
          </a:prstGeom>
          <a:solidFill>
            <a:srgbClr val="00326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BEFFD3-57AC-C041-A473-BC6443487F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0608" y="137072"/>
            <a:ext cx="9607640" cy="848218"/>
          </a:xfrm>
        </p:spPr>
        <p:txBody>
          <a:bodyPr>
            <a:normAutofit/>
          </a:bodyPr>
          <a:lstStyle/>
          <a:p>
            <a:pPr algn="l"/>
            <a:r>
              <a:rPr lang="en-US" sz="4000" dirty="0">
                <a:solidFill>
                  <a:srgbClr val="B9D9EB"/>
                </a:solidFill>
              </a:rPr>
              <a:t>Cyber-Physical Systems (CPS)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90565CC-0C28-2C4C-B8EF-5FA210F87480}"/>
              </a:ext>
            </a:extLst>
          </p:cNvPr>
          <p:cNvSpPr/>
          <p:nvPr/>
        </p:nvSpPr>
        <p:spPr>
          <a:xfrm>
            <a:off x="10333703" y="0"/>
            <a:ext cx="786582" cy="1493949"/>
          </a:xfrm>
          <a:prstGeom prst="rect">
            <a:avLst/>
          </a:prstGeom>
          <a:solidFill>
            <a:srgbClr val="B9D9E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FF428B6-4C50-F348-8006-79B28CC842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6193" y="2422285"/>
            <a:ext cx="4963746" cy="279210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E8F5A9E-9D00-9945-980D-8537A5F6E0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5988" y="2422286"/>
            <a:ext cx="4194152" cy="2792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2098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01BFDCE-57A4-EF4E-B74A-3D2071C07F31}"/>
              </a:ext>
            </a:extLst>
          </p:cNvPr>
          <p:cNvSpPr/>
          <p:nvPr/>
        </p:nvSpPr>
        <p:spPr>
          <a:xfrm>
            <a:off x="0" y="0"/>
            <a:ext cx="12192000" cy="1122363"/>
          </a:xfrm>
          <a:prstGeom prst="rect">
            <a:avLst/>
          </a:prstGeom>
          <a:solidFill>
            <a:srgbClr val="00326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BEFFD3-57AC-C041-A473-BC6443487F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0608" y="137072"/>
            <a:ext cx="9607640" cy="848218"/>
          </a:xfrm>
        </p:spPr>
        <p:txBody>
          <a:bodyPr>
            <a:normAutofit/>
          </a:bodyPr>
          <a:lstStyle/>
          <a:p>
            <a:pPr algn="l"/>
            <a:r>
              <a:rPr lang="en-US" sz="4000" dirty="0">
                <a:solidFill>
                  <a:srgbClr val="B9D9EB"/>
                </a:solidFill>
              </a:rPr>
              <a:t>Reactors and Lingua Franca (LF)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90565CC-0C28-2C4C-B8EF-5FA210F87480}"/>
              </a:ext>
            </a:extLst>
          </p:cNvPr>
          <p:cNvSpPr/>
          <p:nvPr/>
        </p:nvSpPr>
        <p:spPr>
          <a:xfrm>
            <a:off x="10333703" y="0"/>
            <a:ext cx="786582" cy="1493949"/>
          </a:xfrm>
          <a:prstGeom prst="rect">
            <a:avLst/>
          </a:prstGeom>
          <a:solidFill>
            <a:srgbClr val="B9D9E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21C6F1-C17B-1947-9ABA-841EF1E376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1546" y="1401351"/>
            <a:ext cx="8388908" cy="443910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FAEEA25-CBD1-3945-9691-1D3919B3EC24}"/>
              </a:ext>
            </a:extLst>
          </p:cNvPr>
          <p:cNvSpPr txBox="1"/>
          <p:nvPr/>
        </p:nvSpPr>
        <p:spPr>
          <a:xfrm>
            <a:off x="8085459" y="5840452"/>
            <a:ext cx="2248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</a:t>
            </a:r>
            <a:r>
              <a:rPr lang="en-US" dirty="0" err="1"/>
              <a:t>Lohstroh</a:t>
            </a:r>
            <a:r>
              <a:rPr lang="en-US" dirty="0"/>
              <a:t> et al., 2019]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6C9D85F-4500-3141-8473-B9FDEA44AF56}"/>
              </a:ext>
            </a:extLst>
          </p:cNvPr>
          <p:cNvSpPr txBox="1"/>
          <p:nvPr/>
        </p:nvSpPr>
        <p:spPr>
          <a:xfrm>
            <a:off x="1901546" y="5840452"/>
            <a:ext cx="4724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Github</a:t>
            </a:r>
            <a:r>
              <a:rPr lang="en-US" dirty="0"/>
              <a:t>: </a:t>
            </a:r>
            <a:r>
              <a:rPr lang="en-US" dirty="0">
                <a:hlinkClick r:id="rId4"/>
              </a:rPr>
              <a:t>https://github.com/icyphy/lingua-franca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47504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01BFDCE-57A4-EF4E-B74A-3D2071C07F31}"/>
              </a:ext>
            </a:extLst>
          </p:cNvPr>
          <p:cNvSpPr/>
          <p:nvPr/>
        </p:nvSpPr>
        <p:spPr>
          <a:xfrm>
            <a:off x="0" y="0"/>
            <a:ext cx="12192000" cy="1122363"/>
          </a:xfrm>
          <a:prstGeom prst="rect">
            <a:avLst/>
          </a:prstGeom>
          <a:solidFill>
            <a:srgbClr val="00326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BEFFD3-57AC-C041-A473-BC6443487F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0608" y="137072"/>
            <a:ext cx="9607640" cy="848218"/>
          </a:xfrm>
        </p:spPr>
        <p:txBody>
          <a:bodyPr>
            <a:normAutofit/>
          </a:bodyPr>
          <a:lstStyle/>
          <a:p>
            <a:pPr algn="l"/>
            <a:r>
              <a:rPr lang="en-US" sz="4000" dirty="0">
                <a:solidFill>
                  <a:srgbClr val="B9D9EB"/>
                </a:solidFill>
              </a:rPr>
              <a:t>Verifying Cyber-Physical Systems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90565CC-0C28-2C4C-B8EF-5FA210F87480}"/>
              </a:ext>
            </a:extLst>
          </p:cNvPr>
          <p:cNvSpPr/>
          <p:nvPr/>
        </p:nvSpPr>
        <p:spPr>
          <a:xfrm>
            <a:off x="10333703" y="0"/>
            <a:ext cx="786582" cy="1493949"/>
          </a:xfrm>
          <a:prstGeom prst="rect">
            <a:avLst/>
          </a:prstGeom>
          <a:solidFill>
            <a:srgbClr val="B9D9E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E5B91EC-7E05-2345-A827-2CEB01FB3683}"/>
              </a:ext>
            </a:extLst>
          </p:cNvPr>
          <p:cNvSpPr/>
          <p:nvPr/>
        </p:nvSpPr>
        <p:spPr>
          <a:xfrm>
            <a:off x="3414505" y="1998638"/>
            <a:ext cx="1651820" cy="1524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Cyber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316C86D-C36F-5E49-A46F-24C74F529497}"/>
              </a:ext>
            </a:extLst>
          </p:cNvPr>
          <p:cNvSpPr/>
          <p:nvPr/>
        </p:nvSpPr>
        <p:spPr>
          <a:xfrm>
            <a:off x="7228862" y="1998638"/>
            <a:ext cx="1651820" cy="1524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Physical</a:t>
            </a:r>
          </a:p>
        </p:txBody>
      </p:sp>
      <p:sp>
        <p:nvSpPr>
          <p:cNvPr id="10" name="Left-Right Arrow 9">
            <a:extLst>
              <a:ext uri="{FF2B5EF4-FFF2-40B4-BE49-F238E27FC236}">
                <a16:creationId xmlns:a16="http://schemas.microsoft.com/office/drawing/2014/main" id="{D786F2E5-536F-2042-A07C-7CFDAE381CE3}"/>
              </a:ext>
            </a:extLst>
          </p:cNvPr>
          <p:cNvSpPr/>
          <p:nvPr/>
        </p:nvSpPr>
        <p:spPr>
          <a:xfrm>
            <a:off x="5555720" y="2619005"/>
            <a:ext cx="1183747" cy="283266"/>
          </a:xfrm>
          <a:prstGeom prst="leftRightArrow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1E60634-9D52-6349-B61E-58C0B91FCE56}"/>
              </a:ext>
            </a:extLst>
          </p:cNvPr>
          <p:cNvSpPr txBox="1"/>
          <p:nvPr/>
        </p:nvSpPr>
        <p:spPr>
          <a:xfrm>
            <a:off x="2807919" y="3865118"/>
            <a:ext cx="786309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 the cyber part alone, there are a few questions to consider:</a:t>
            </a:r>
          </a:p>
          <a:p>
            <a:pPr marL="342900" indent="-342900">
              <a:buAutoNum type="arabicPeriod"/>
            </a:pPr>
            <a:r>
              <a:rPr lang="en-US" dirty="0"/>
              <a:t>Correctness of reaction code</a:t>
            </a:r>
          </a:p>
          <a:p>
            <a:pPr marL="342900" indent="-342900">
              <a:buAutoNum type="arabicPeriod"/>
            </a:pPr>
            <a:r>
              <a:rPr lang="en-US" dirty="0"/>
              <a:t>Schedulability</a:t>
            </a:r>
          </a:p>
          <a:p>
            <a:pPr marL="342900" indent="-342900">
              <a:buAutoNum type="arabicPeriod"/>
            </a:pPr>
            <a:r>
              <a:rPr lang="en-US" dirty="0"/>
              <a:t>Single-threaded, multi-threaded, distributed executions</a:t>
            </a:r>
          </a:p>
          <a:p>
            <a:pPr marL="342900" indent="-342900">
              <a:buAutoNum type="arabicPeriod"/>
            </a:pPr>
            <a:r>
              <a:rPr lang="en-US" dirty="0"/>
              <a:t>Uncertainties (network delay, sensor output, etc.)</a:t>
            </a:r>
          </a:p>
          <a:p>
            <a:pPr marL="342900" indent="-342900">
              <a:buAutoNum type="arabicPeriod"/>
            </a:pPr>
            <a:endParaRPr lang="en-US" dirty="0"/>
          </a:p>
          <a:p>
            <a:r>
              <a:rPr lang="en-US" dirty="0"/>
              <a:t>Properties related to these questions can be specified using pre/post conditions, and Linear Temporal Logic (LTL).</a:t>
            </a:r>
          </a:p>
        </p:txBody>
      </p:sp>
    </p:spTree>
    <p:extLst>
      <p:ext uri="{BB962C8B-B14F-4D97-AF65-F5344CB8AC3E}">
        <p14:creationId xmlns:p14="http://schemas.microsoft.com/office/powerpoint/2010/main" val="26716579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01BFDCE-57A4-EF4E-B74A-3D2071C07F31}"/>
              </a:ext>
            </a:extLst>
          </p:cNvPr>
          <p:cNvSpPr/>
          <p:nvPr/>
        </p:nvSpPr>
        <p:spPr>
          <a:xfrm>
            <a:off x="0" y="0"/>
            <a:ext cx="12192000" cy="1122363"/>
          </a:xfrm>
          <a:prstGeom prst="rect">
            <a:avLst/>
          </a:prstGeom>
          <a:solidFill>
            <a:srgbClr val="00326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BEFFD3-57AC-C041-A473-BC6443487F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0608" y="137072"/>
            <a:ext cx="9607640" cy="848218"/>
          </a:xfrm>
        </p:spPr>
        <p:txBody>
          <a:bodyPr>
            <a:normAutofit/>
          </a:bodyPr>
          <a:lstStyle/>
          <a:p>
            <a:pPr algn="l"/>
            <a:r>
              <a:rPr lang="en-US" sz="4000" dirty="0">
                <a:solidFill>
                  <a:srgbClr val="B9D9EB"/>
                </a:solidFill>
              </a:rPr>
              <a:t>Train Door Example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90565CC-0C28-2C4C-B8EF-5FA210F87480}"/>
              </a:ext>
            </a:extLst>
          </p:cNvPr>
          <p:cNvSpPr/>
          <p:nvPr/>
        </p:nvSpPr>
        <p:spPr>
          <a:xfrm>
            <a:off x="10333703" y="0"/>
            <a:ext cx="786582" cy="1493949"/>
          </a:xfrm>
          <a:prstGeom prst="rect">
            <a:avLst/>
          </a:prstGeom>
          <a:solidFill>
            <a:srgbClr val="B9D9E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70DEB79-CB2F-6E4B-A84A-21E5FCED8CDB}"/>
              </a:ext>
            </a:extLst>
          </p:cNvPr>
          <p:cNvSpPr/>
          <p:nvPr/>
        </p:nvSpPr>
        <p:spPr>
          <a:xfrm>
            <a:off x="5832680" y="3248198"/>
            <a:ext cx="1859448" cy="11268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 1:</a:t>
            </a:r>
          </a:p>
          <a:p>
            <a:pPr algn="ctr"/>
            <a:r>
              <a:rPr lang="en-US" dirty="0"/>
              <a:t>Door unlocked,</a:t>
            </a:r>
          </a:p>
          <a:p>
            <a:pPr algn="ctr"/>
            <a:r>
              <a:rPr lang="en-US" dirty="0"/>
              <a:t>Train stopped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7F4819C-0C6D-B64B-A2F3-CC160D697535}"/>
              </a:ext>
            </a:extLst>
          </p:cNvPr>
          <p:cNvSpPr/>
          <p:nvPr/>
        </p:nvSpPr>
        <p:spPr>
          <a:xfrm>
            <a:off x="9764518" y="3248198"/>
            <a:ext cx="1786055" cy="11268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 2:</a:t>
            </a:r>
          </a:p>
          <a:p>
            <a:pPr algn="ctr"/>
            <a:r>
              <a:rPr lang="en-US" dirty="0"/>
              <a:t>Door locked,</a:t>
            </a:r>
          </a:p>
          <a:p>
            <a:pPr algn="ctr"/>
            <a:r>
              <a:rPr lang="en-US" dirty="0"/>
              <a:t>Train moving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3BBF605-4028-9240-9532-11097F70BD83}"/>
              </a:ext>
            </a:extLst>
          </p:cNvPr>
          <p:cNvCxnSpPr/>
          <p:nvPr/>
        </p:nvCxnSpPr>
        <p:spPr>
          <a:xfrm>
            <a:off x="7692127" y="3715028"/>
            <a:ext cx="207239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7407FAD-40B6-8E4D-9B48-6F953D90E65F}"/>
              </a:ext>
            </a:extLst>
          </p:cNvPr>
          <p:cNvCxnSpPr/>
          <p:nvPr/>
        </p:nvCxnSpPr>
        <p:spPr>
          <a:xfrm flipH="1">
            <a:off x="7692127" y="4140031"/>
            <a:ext cx="207239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502F6B1A-E79E-AF41-998A-712B90C291F1}"/>
              </a:ext>
            </a:extLst>
          </p:cNvPr>
          <p:cNvSpPr txBox="1"/>
          <p:nvPr/>
        </p:nvSpPr>
        <p:spPr>
          <a:xfrm>
            <a:off x="8023319" y="3239678"/>
            <a:ext cx="13639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Press button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C109165-685C-1E48-8BAA-4832DC7FDE2B}"/>
              </a:ext>
            </a:extLst>
          </p:cNvPr>
          <p:cNvSpPr txBox="1"/>
          <p:nvPr/>
        </p:nvSpPr>
        <p:spPr>
          <a:xfrm>
            <a:off x="5675628" y="4809593"/>
            <a:ext cx="6127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if Controller, Train, and Door are separated by a network?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76B58DE-4412-8545-B823-8F9100EE0173}"/>
              </a:ext>
            </a:extLst>
          </p:cNvPr>
          <p:cNvSpPr txBox="1"/>
          <p:nvPr/>
        </p:nvSpPr>
        <p:spPr>
          <a:xfrm>
            <a:off x="7071647" y="5180752"/>
            <a:ext cx="3267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Unsafe state: unlocked &amp; moving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18AF163-CA42-144B-8173-A4E59D29B8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803" y="1966171"/>
            <a:ext cx="4778551" cy="358391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CE539E1-16B3-594E-9C50-27E01598CE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2906" y="2461975"/>
            <a:ext cx="1317923" cy="741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541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01BFDCE-57A4-EF4E-B74A-3D2071C07F31}"/>
              </a:ext>
            </a:extLst>
          </p:cNvPr>
          <p:cNvSpPr/>
          <p:nvPr/>
        </p:nvSpPr>
        <p:spPr>
          <a:xfrm>
            <a:off x="0" y="0"/>
            <a:ext cx="12192000" cy="1122363"/>
          </a:xfrm>
          <a:prstGeom prst="rect">
            <a:avLst/>
          </a:prstGeom>
          <a:solidFill>
            <a:srgbClr val="00326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BEFFD3-57AC-C041-A473-BC6443487F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0608" y="137072"/>
            <a:ext cx="9607640" cy="848218"/>
          </a:xfrm>
        </p:spPr>
        <p:txBody>
          <a:bodyPr>
            <a:normAutofit/>
          </a:bodyPr>
          <a:lstStyle/>
          <a:p>
            <a:pPr algn="l"/>
            <a:r>
              <a:rPr lang="en-US" sz="4000" dirty="0" err="1">
                <a:solidFill>
                  <a:srgbClr val="B9D9EB"/>
                </a:solidFill>
              </a:rPr>
              <a:t>TrainDoor.lf</a:t>
            </a:r>
            <a:endParaRPr lang="en-US" sz="4000" dirty="0">
              <a:solidFill>
                <a:srgbClr val="B9D9EB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5C05528-74B7-0444-8AF2-DDE33FA0F0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22362"/>
            <a:ext cx="5857436" cy="576039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90565CC-0C28-2C4C-B8EF-5FA210F87480}"/>
              </a:ext>
            </a:extLst>
          </p:cNvPr>
          <p:cNvSpPr/>
          <p:nvPr/>
        </p:nvSpPr>
        <p:spPr>
          <a:xfrm>
            <a:off x="10333703" y="0"/>
            <a:ext cx="786582" cy="1493949"/>
          </a:xfrm>
          <a:prstGeom prst="rect">
            <a:avLst/>
          </a:prstGeom>
          <a:solidFill>
            <a:srgbClr val="B9D9E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0325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01BFDCE-57A4-EF4E-B74A-3D2071C07F31}"/>
              </a:ext>
            </a:extLst>
          </p:cNvPr>
          <p:cNvSpPr/>
          <p:nvPr/>
        </p:nvSpPr>
        <p:spPr>
          <a:xfrm>
            <a:off x="0" y="0"/>
            <a:ext cx="12192000" cy="1122363"/>
          </a:xfrm>
          <a:prstGeom prst="rect">
            <a:avLst/>
          </a:prstGeom>
          <a:solidFill>
            <a:srgbClr val="00326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BEFFD3-57AC-C041-A473-BC6443487F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0608" y="137072"/>
            <a:ext cx="9607640" cy="848218"/>
          </a:xfrm>
        </p:spPr>
        <p:txBody>
          <a:bodyPr>
            <a:normAutofit/>
          </a:bodyPr>
          <a:lstStyle/>
          <a:p>
            <a:pPr algn="l"/>
            <a:r>
              <a:rPr lang="en-US" sz="4000" dirty="0">
                <a:solidFill>
                  <a:srgbClr val="B9D9EB"/>
                </a:solidFill>
              </a:rPr>
              <a:t>Semantics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90565CC-0C28-2C4C-B8EF-5FA210F87480}"/>
              </a:ext>
            </a:extLst>
          </p:cNvPr>
          <p:cNvSpPr/>
          <p:nvPr/>
        </p:nvSpPr>
        <p:spPr>
          <a:xfrm>
            <a:off x="10333703" y="0"/>
            <a:ext cx="786582" cy="1493949"/>
          </a:xfrm>
          <a:prstGeom prst="rect">
            <a:avLst/>
          </a:prstGeom>
          <a:solidFill>
            <a:srgbClr val="B9D9E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1443B04-3207-C347-9800-D133FB0F4B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1022" y="0"/>
            <a:ext cx="7620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60BA0CC-FEF6-984F-8412-BC1C58CB4E42}"/>
              </a:ext>
            </a:extLst>
          </p:cNvPr>
          <p:cNvSpPr txBox="1"/>
          <p:nvPr/>
        </p:nvSpPr>
        <p:spPr>
          <a:xfrm>
            <a:off x="10592844" y="6550223"/>
            <a:ext cx="15991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[</a:t>
            </a:r>
            <a:r>
              <a:rPr lang="en-US" sz="1400" dirty="0" err="1"/>
              <a:t>Sirjani</a:t>
            </a:r>
            <a:r>
              <a:rPr lang="en-US" sz="1400" dirty="0"/>
              <a:t> et al., 2020]</a:t>
            </a:r>
          </a:p>
        </p:txBody>
      </p:sp>
    </p:spTree>
    <p:extLst>
      <p:ext uri="{BB962C8B-B14F-4D97-AF65-F5344CB8AC3E}">
        <p14:creationId xmlns:p14="http://schemas.microsoft.com/office/powerpoint/2010/main" val="4304294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01BFDCE-57A4-EF4E-B74A-3D2071C07F31}"/>
              </a:ext>
            </a:extLst>
          </p:cNvPr>
          <p:cNvSpPr/>
          <p:nvPr/>
        </p:nvSpPr>
        <p:spPr>
          <a:xfrm>
            <a:off x="0" y="0"/>
            <a:ext cx="12192000" cy="1122363"/>
          </a:xfrm>
          <a:prstGeom prst="rect">
            <a:avLst/>
          </a:prstGeom>
          <a:solidFill>
            <a:srgbClr val="00326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BEFFD3-57AC-C041-A473-BC6443487F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0608" y="137072"/>
            <a:ext cx="9607640" cy="848218"/>
          </a:xfrm>
        </p:spPr>
        <p:txBody>
          <a:bodyPr>
            <a:normAutofit/>
          </a:bodyPr>
          <a:lstStyle/>
          <a:p>
            <a:pPr algn="l"/>
            <a:r>
              <a:rPr lang="en-US" sz="4000" dirty="0">
                <a:solidFill>
                  <a:srgbClr val="B9D9EB"/>
                </a:solidFill>
              </a:rPr>
              <a:t>Mapping LF into UCLID5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90565CC-0C28-2C4C-B8EF-5FA210F87480}"/>
              </a:ext>
            </a:extLst>
          </p:cNvPr>
          <p:cNvSpPr/>
          <p:nvPr/>
        </p:nvSpPr>
        <p:spPr>
          <a:xfrm>
            <a:off x="10333703" y="0"/>
            <a:ext cx="786582" cy="1493949"/>
          </a:xfrm>
          <a:prstGeom prst="rect">
            <a:avLst/>
          </a:prstGeom>
          <a:solidFill>
            <a:srgbClr val="B9D9E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A8E13AA-79E7-B048-9534-68F0A60292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116" y="1722806"/>
            <a:ext cx="7773767" cy="4296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6243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6.15" id="{68C62233-8842-934D-BB3B-268B77F9039C}" vid="{D70E84A8-2553-FD43-A528-B0495E5D088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7898</TotalTime>
  <Words>449</Words>
  <Application>Microsoft Macintosh PowerPoint</Application>
  <PresentationFormat>Widescreen</PresentationFormat>
  <Paragraphs>62</Paragraphs>
  <Slides>12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Verifying Lingua Franca using UCLID5</vt:lpstr>
      <vt:lpstr>Cyber-Physical Systems (CPS)</vt:lpstr>
      <vt:lpstr>Cyber-Physical Systems (CPS)</vt:lpstr>
      <vt:lpstr>Reactors and Lingua Franca (LF)</vt:lpstr>
      <vt:lpstr>Verifying Cyber-Physical Systems</vt:lpstr>
      <vt:lpstr>Train Door Example</vt:lpstr>
      <vt:lpstr>TrainDoor.lf</vt:lpstr>
      <vt:lpstr>Semantics</vt:lpstr>
      <vt:lpstr>Mapping LF into UCLID5</vt:lpstr>
      <vt:lpstr>In Progress</vt:lpstr>
      <vt:lpstr>Model of Computations</vt:lpstr>
      <vt:lpstr>Actor Model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Several workflows</dc:title>
  <dc:creator>Shaokai Lin</dc:creator>
  <cp:lastModifiedBy>Shaokai Lin</cp:lastModifiedBy>
  <cp:revision>76</cp:revision>
  <dcterms:created xsi:type="dcterms:W3CDTF">2020-06-26T16:42:27Z</dcterms:created>
  <dcterms:modified xsi:type="dcterms:W3CDTF">2020-08-29T14:23:45Z</dcterms:modified>
</cp:coreProperties>
</file>

<file path=docProps/thumbnail.jpeg>
</file>